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7" r:id="rId5"/>
    <p:sldId id="297" r:id="rId6"/>
    <p:sldId id="306" r:id="rId7"/>
    <p:sldId id="307" r:id="rId8"/>
    <p:sldId id="303" r:id="rId9"/>
    <p:sldId id="285" r:id="rId10"/>
    <p:sldId id="302" r:id="rId11"/>
    <p:sldId id="298" r:id="rId12"/>
    <p:sldId id="287" r:id="rId13"/>
    <p:sldId id="299" r:id="rId14"/>
    <p:sldId id="292" r:id="rId15"/>
    <p:sldId id="300" r:id="rId16"/>
    <p:sldId id="283" r:id="rId17"/>
    <p:sldId id="294" r:id="rId18"/>
    <p:sldId id="305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7" d="100"/>
          <a:sy n="117" d="100"/>
        </p:scale>
        <p:origin x="-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620C-D99B-402A-A875-F56B912A47C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CED6-EC6F-4A6C-B4D6-1F9F9CE88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13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7B32-828D-4239-9B6A-02690E55ECA9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79DB-83BE-4491-A00D-362FF97F0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16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37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0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7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4BD-705A-4AC2-AD31-F209753F0566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9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991-D0E8-4E98-901A-DA3667CFB55B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1816-1527-4894-A158-46162FE5B2A4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7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54920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13032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18274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818133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803-3EDD-486D-8266-62A566EBC25B}" type="datetime1">
              <a:rPr lang="ru-RU" smtClean="0"/>
              <a:pPr/>
              <a:t>25.01.2022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10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3654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E5E-D94B-4468-A9BB-41FA511CBB11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1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58E-0526-457E-97AB-992F1C208E5F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0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FD7B-889D-494F-B581-FCDC503851E8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8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12C-D502-47AA-A223-16C6F9D9C9AD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13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E0C7-29BB-4B13-908B-8B8E07AA98BB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637D-0075-4C66-BE0A-9D1F83A45CAF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6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87B7-6DB1-43F9-A902-C570FD3C8AB4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6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9C8E-FB76-4BDF-9B30-D0999D7F1658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46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C193-27AE-4CE7-8A35-5986857F06D5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B61E-A64F-48FF-A176-21993B44D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99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8" cstate="print">
            <a:alphaModFix amt="37884"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33900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27214" y="-116469"/>
            <a:ext cx="11737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r="1905"/>
          <a:stretch/>
        </p:blipFill>
        <p:spPr>
          <a:xfrm>
            <a:off x="1512915" y="1302328"/>
            <a:ext cx="8828117" cy="5446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281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Культура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загрузить приложение?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91" y="2785019"/>
            <a:ext cx="3988491" cy="3894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793" y="1086727"/>
            <a:ext cx="2503717" cy="2503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037" y="4099865"/>
            <a:ext cx="2579473" cy="257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584" y="2253285"/>
            <a:ext cx="2858209" cy="14663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038" y="5647536"/>
            <a:ext cx="2571301" cy="8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39" y="266744"/>
            <a:ext cx="111700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ПУТЬ ГРАЖДАНИНА ПОСЛЕ УСТАНОВКИ ПРИЛОЖЕНИЯ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427" y="2107587"/>
            <a:ext cx="8649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Онбординг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Ввод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телефона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карты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5917" y="1321534"/>
            <a:ext cx="2332196" cy="4824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93543" y="1829004"/>
            <a:ext cx="1856943" cy="35662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66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3159097" y="345812"/>
            <a:ext cx="812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АФИША</a:t>
            </a: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014953" y="2394975"/>
            <a:ext cx="5270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найти событие 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приложении?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43" y="237593"/>
            <a:ext cx="2924537" cy="6334023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3336427" y="2540043"/>
            <a:ext cx="2528913" cy="1296000"/>
          </a:xfrm>
          <a:prstGeom prst="leftArrow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-11927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99" y="266744"/>
            <a:ext cx="114242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ПРИЛОЖЕНИЕ.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 СЧЕТ, ОБЪЕКТ И СПИСОК БИЛЕТОВ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663" t="21982" r="-663" b="5070"/>
          <a:stretch/>
        </p:blipFill>
        <p:spPr>
          <a:xfrm>
            <a:off x="-427383" y="988768"/>
            <a:ext cx="12910931" cy="56903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1948135" y="362494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билет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61213" y="964817"/>
            <a:ext cx="441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 именной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35" y="2705913"/>
            <a:ext cx="5020813" cy="355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657" y="1968359"/>
            <a:ext cx="5070626" cy="3680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498" y="3052586"/>
            <a:ext cx="4775368" cy="3519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363722" y="1164871"/>
            <a:ext cx="636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(нельзя передавать или покупать другому)</a:t>
            </a:r>
          </a:p>
        </p:txBody>
      </p:sp>
    </p:spTree>
    <p:extLst>
      <p:ext uri="{BB962C8B-B14F-4D97-AF65-F5344CB8AC3E}">
        <p14:creationId xmlns:p14="http://schemas.microsoft.com/office/powerpoint/2010/main" xmlns="" val="23495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0" y="-12209"/>
            <a:ext cx="12192000" cy="838200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179" y="137535"/>
            <a:ext cx="117133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КЛИЕНТСКИЙ ПУТЬ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6EC3CD7-B2AA-4D9D-8D24-830D320417B3}"/>
              </a:ext>
            </a:extLst>
          </p:cNvPr>
          <p:cNvSpPr txBox="1"/>
          <p:nvPr/>
        </p:nvSpPr>
        <p:spPr>
          <a:xfrm rot="10800000" flipV="1">
            <a:off x="37808" y="1145946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КЛИЕНТ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D8CBDC3-12B2-4C73-82C3-BBED3A0A144F}"/>
              </a:ext>
            </a:extLst>
          </p:cNvPr>
          <p:cNvSpPr txBox="1"/>
          <p:nvPr/>
        </p:nvSpPr>
        <p:spPr>
          <a:xfrm rot="10800000" flipV="1">
            <a:off x="273358" y="1779139"/>
            <a:ext cx="2027163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Регистрируется на портале Госуслуги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 запрашивает оформление «Пушкинской карты»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1039D9F-5167-4959-964F-43B6C4E4F93E}"/>
              </a:ext>
            </a:extLst>
          </p:cNvPr>
          <p:cNvSpPr txBox="1"/>
          <p:nvPr/>
        </p:nvSpPr>
        <p:spPr>
          <a:xfrm rot="10800000" flipV="1">
            <a:off x="2210433" y="1936012"/>
            <a:ext cx="1979502" cy="210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Идентифицируется через Госуслуги</a:t>
            </a:r>
            <a:b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В случае отсутствия подтвержденной учётной записи, клиент может обратиться с паспортом в Банк или другое учреждение для подтверждения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227BBAB-DA80-433B-9EAD-2350D8AEDF4B}"/>
              </a:ext>
            </a:extLst>
          </p:cNvPr>
          <p:cNvSpPr txBox="1"/>
          <p:nvPr/>
        </p:nvSpPr>
        <p:spPr>
          <a:xfrm rot="10800000" flipV="1">
            <a:off x="4059191" y="1819938"/>
            <a:ext cx="2081520" cy="2846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Подписывает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документы в электронном виде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открытие карты и получение «Пушкинской карты»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фотографируется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Фотография может быть использована при посещении для идентификации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0C88A39-88E9-45F3-BD67-EEE041F47EDA}"/>
              </a:ext>
            </a:extLst>
          </p:cNvPr>
          <p:cNvSpPr txBox="1"/>
          <p:nvPr/>
        </p:nvSpPr>
        <p:spPr>
          <a:xfrm rot="10800000" flipV="1">
            <a:off x="6276482" y="1822489"/>
            <a:ext cx="2027164" cy="289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Получает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   виртуальную            «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карту»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Карта может быть добавлена в кошелек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Mir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Apple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Google Pay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.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По желанию клиент может получить пластиковую карту.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53CDCC6-1308-4E88-A59D-1CFF31B0D668}"/>
              </a:ext>
            </a:extLst>
          </p:cNvPr>
          <p:cNvSpPr txBox="1"/>
          <p:nvPr/>
        </p:nvSpPr>
        <p:spPr>
          <a:xfrm rot="10800000" flipV="1">
            <a:off x="8376359" y="2084374"/>
            <a:ext cx="171280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Заходит на портал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Культура.РФ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изучает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афишу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выбирает мероприятие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6ADF135-567D-4ED5-BAD5-A8018B14CCB6}"/>
              </a:ext>
            </a:extLst>
          </p:cNvPr>
          <p:cNvSpPr txBox="1"/>
          <p:nvPr/>
        </p:nvSpPr>
        <p:spPr>
          <a:xfrm rot="10800000" flipV="1">
            <a:off x="10199901" y="2405371"/>
            <a:ext cx="178705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Покупает билет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на сайте или в кассе театра с использованием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0CB46C-74F8-4BC5-8291-FCA76700CC4A}"/>
              </a:ext>
            </a:extLst>
          </p:cNvPr>
          <p:cNvSpPr txBox="1"/>
          <p:nvPr/>
        </p:nvSpPr>
        <p:spPr>
          <a:xfrm rot="10800000" flipV="1">
            <a:off x="181469" y="4793935"/>
            <a:ext cx="1804447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Проверяет клиента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 информации от Госуслуг на соответствие требованиям по возрасту 14-22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16B68DB-5932-4E2B-9377-5F0893420D4D}"/>
              </a:ext>
            </a:extLst>
          </p:cNvPr>
          <p:cNvSpPr txBox="1"/>
          <p:nvPr/>
        </p:nvSpPr>
        <p:spPr>
          <a:xfrm rot="10800000" flipV="1">
            <a:off x="2136839" y="4993288"/>
            <a:ext cx="1864756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Открывает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клиенту 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карту»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установленным лимитом на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AE7990-EDE5-49C7-AEC1-27BD4D3A58B1}"/>
              </a:ext>
            </a:extLst>
          </p:cNvPr>
          <p:cNvSpPr txBox="1"/>
          <p:nvPr/>
        </p:nvSpPr>
        <p:spPr>
          <a:xfrm rot="10800000" flipV="1">
            <a:off x="4147918" y="4854495"/>
            <a:ext cx="1832112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Устанавливает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карте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ограничение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(по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id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терминала) на разрешенные покупки.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Helvetica"/>
            </a:endParaRP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CAFEC50-E9D2-4706-B177-3D1F10D1D93B}"/>
              </a:ext>
            </a:extLst>
          </p:cNvPr>
          <p:cNvSpPr txBox="1"/>
          <p:nvPr/>
        </p:nvSpPr>
        <p:spPr>
          <a:xfrm rot="10800000" flipV="1">
            <a:off x="6080262" y="4865074"/>
            <a:ext cx="183738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момент оплаты билета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уменьшает лимит 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вторизации по карте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4F17EA0-B554-4715-BFC0-301ABD0E8029}"/>
              </a:ext>
            </a:extLst>
          </p:cNvPr>
          <p:cNvSpPr txBox="1"/>
          <p:nvPr/>
        </p:nvSpPr>
        <p:spPr>
          <a:xfrm rot="10800000" flipV="1">
            <a:off x="37808" y="3821387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1F93E9A-C622-41F0-8A69-88BFF4AB1EC0}"/>
              </a:ext>
            </a:extLst>
          </p:cNvPr>
          <p:cNvSpPr/>
          <p:nvPr/>
        </p:nvSpPr>
        <p:spPr>
          <a:xfrm>
            <a:off x="980867" y="1518070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7E6C9C5-3BD0-484F-AE65-E9DC2AE5BFAA}"/>
              </a:ext>
            </a:extLst>
          </p:cNvPr>
          <p:cNvSpPr/>
          <p:nvPr/>
        </p:nvSpPr>
        <p:spPr>
          <a:xfrm>
            <a:off x="2813979" y="151185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637A63B2-2AE6-4B2F-802D-941DF97A97D1}"/>
              </a:ext>
            </a:extLst>
          </p:cNvPr>
          <p:cNvSpPr/>
          <p:nvPr/>
        </p:nvSpPr>
        <p:spPr>
          <a:xfrm>
            <a:off x="4736285" y="151386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4E75EAC0-B540-49E8-8BA6-7E0AFB9F79E4}"/>
              </a:ext>
            </a:extLst>
          </p:cNvPr>
          <p:cNvSpPr/>
          <p:nvPr/>
        </p:nvSpPr>
        <p:spPr>
          <a:xfrm>
            <a:off x="6731734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9B4BC9DD-6DE0-4A57-AFB1-E4AF30FE4099}"/>
              </a:ext>
            </a:extLst>
          </p:cNvPr>
          <p:cNvSpPr/>
          <p:nvPr/>
        </p:nvSpPr>
        <p:spPr>
          <a:xfrm>
            <a:off x="8829968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1AA93675-EB0F-4BE8-BF34-3AFF7612EDF4}"/>
              </a:ext>
            </a:extLst>
          </p:cNvPr>
          <p:cNvSpPr/>
          <p:nvPr/>
        </p:nvSpPr>
        <p:spPr>
          <a:xfrm>
            <a:off x="10746075" y="150735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D7AD2727-4162-44F3-AFDE-967E4C31600F}"/>
              </a:ext>
            </a:extLst>
          </p:cNvPr>
          <p:cNvSpPr/>
          <p:nvPr/>
        </p:nvSpPr>
        <p:spPr>
          <a:xfrm>
            <a:off x="980867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8725FF34-1C9C-4D32-B714-8A6525B7655D}"/>
              </a:ext>
            </a:extLst>
          </p:cNvPr>
          <p:cNvSpPr/>
          <p:nvPr/>
        </p:nvSpPr>
        <p:spPr>
          <a:xfrm>
            <a:off x="2813979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A2548AAD-1CE2-42D4-AF49-12FD4EDF3D98}"/>
              </a:ext>
            </a:extLst>
          </p:cNvPr>
          <p:cNvSpPr/>
          <p:nvPr/>
        </p:nvSpPr>
        <p:spPr>
          <a:xfrm>
            <a:off x="4736285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70E46020-8763-46E4-8B86-24A6807C6BCF}"/>
              </a:ext>
            </a:extLst>
          </p:cNvPr>
          <p:cNvSpPr/>
          <p:nvPr/>
        </p:nvSpPr>
        <p:spPr>
          <a:xfrm>
            <a:off x="6727736" y="4359537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A9BCD12-8D9D-4C30-998C-6E9D06F3AC1D}"/>
              </a:ext>
            </a:extLst>
          </p:cNvPr>
          <p:cNvCxnSpPr>
            <a:stCxn id="10" idx="6"/>
            <a:endCxn id="34" idx="2"/>
          </p:cNvCxnSpPr>
          <p:nvPr/>
        </p:nvCxnSpPr>
        <p:spPr>
          <a:xfrm flipV="1">
            <a:off x="1286940" y="1664892"/>
            <a:ext cx="1527039" cy="6215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5C530578-DE90-4B41-BEDB-B9F2D6668FBE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0052" y="1664892"/>
            <a:ext cx="1616233" cy="20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9F69E2BB-0297-40CE-BCF4-8C56BCEF1501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5042358" y="1666902"/>
            <a:ext cx="1689376" cy="6097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702C4FB-339E-467E-9902-7243F2460D51}"/>
              </a:ext>
            </a:extLst>
          </p:cNvPr>
          <p:cNvCxnSpPr>
            <a:cxnSpLocks/>
            <a:stCxn id="36" idx="6"/>
            <a:endCxn id="38" idx="2"/>
          </p:cNvCxnSpPr>
          <p:nvPr/>
        </p:nvCxnSpPr>
        <p:spPr>
          <a:xfrm>
            <a:off x="7037807" y="1672999"/>
            <a:ext cx="1792161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EF9DE63E-7279-41F1-B6D7-9BEACC7FF4F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9136041" y="1660389"/>
            <a:ext cx="1610034" cy="126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4FE6BECB-5A20-46F7-B3E8-CC5FB601302E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1286940" y="4513565"/>
            <a:ext cx="1527039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9A9DDB44-EED6-47FA-BF97-848566B53BE8}"/>
              </a:ext>
            </a:extLst>
          </p:cNvPr>
          <p:cNvCxnSpPr>
            <a:cxnSpLocks/>
          </p:cNvCxnSpPr>
          <p:nvPr/>
        </p:nvCxnSpPr>
        <p:spPr>
          <a:xfrm>
            <a:off x="3120052" y="4512572"/>
            <a:ext cx="1616233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14A35413-9F34-4C31-A845-33D31F2F1304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 flipV="1">
            <a:off x="5042358" y="4512574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14A35413-9F34-4C31-A845-33D31F2F1304}"/>
              </a:ext>
            </a:extLst>
          </p:cNvPr>
          <p:cNvCxnSpPr>
            <a:cxnSpLocks/>
          </p:cNvCxnSpPr>
          <p:nvPr/>
        </p:nvCxnSpPr>
        <p:spPr>
          <a:xfrm flipV="1">
            <a:off x="6998954" y="4514107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70E46020-8763-46E4-8B86-24A6807C6BCF}"/>
              </a:ext>
            </a:extLst>
          </p:cNvPr>
          <p:cNvSpPr/>
          <p:nvPr/>
        </p:nvSpPr>
        <p:spPr>
          <a:xfrm>
            <a:off x="8575632" y="4359536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CAFEC50-E9D2-4706-B177-3D1F10D1D93B}"/>
              </a:ext>
            </a:extLst>
          </p:cNvPr>
          <p:cNvSpPr txBox="1"/>
          <p:nvPr/>
        </p:nvSpPr>
        <p:spPr>
          <a:xfrm rot="10800000" flipV="1">
            <a:off x="8541232" y="4733844"/>
            <a:ext cx="1962505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конце операционного дня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производит взаиморасчеты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учреждениями культуры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75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5845" y="542576"/>
            <a:ext cx="2386500" cy="481798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AD24CC5-444E-4492-B5A3-46253E978C40}"/>
              </a:ext>
            </a:extLst>
          </p:cNvPr>
          <p:cNvGrpSpPr/>
          <p:nvPr/>
        </p:nvGrpSpPr>
        <p:grpSpPr>
          <a:xfrm>
            <a:off x="262466" y="1248630"/>
            <a:ext cx="10065755" cy="4679488"/>
            <a:chOff x="369659" y="84396"/>
            <a:chExt cx="11406421" cy="6693140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7E1BFA3D-0411-49DF-8038-2C8D68986D03}"/>
                </a:ext>
              </a:extLst>
            </p:cNvPr>
            <p:cNvGrpSpPr/>
            <p:nvPr/>
          </p:nvGrpSpPr>
          <p:grpSpPr>
            <a:xfrm>
              <a:off x="369659" y="84396"/>
              <a:ext cx="11406421" cy="6693140"/>
              <a:chOff x="369659" y="84396"/>
              <a:chExt cx="11406421" cy="6693140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="" xmlns:a16="http://schemas.microsoft.com/office/drawing/2014/main" id="{C38FFE11-A935-4E24-9179-48CD71321C2A}"/>
                  </a:ext>
                </a:extLst>
              </p:cNvPr>
              <p:cNvGrpSpPr/>
              <p:nvPr/>
            </p:nvGrpSpPr>
            <p:grpSpPr>
              <a:xfrm>
                <a:off x="533400" y="600075"/>
                <a:ext cx="11242680" cy="6177461"/>
                <a:chOff x="533400" y="609600"/>
                <a:chExt cx="11242680" cy="6177461"/>
              </a:xfrm>
            </p:grpSpPr>
            <p:pic>
              <p:nvPicPr>
                <p:cNvPr id="16" name="Рисунок 15">
                  <a:extLst>
                    <a:ext uri="{FF2B5EF4-FFF2-40B4-BE49-F238E27FC236}">
                      <a16:creationId xmlns="" xmlns:a16="http://schemas.microsoft.com/office/drawing/2014/main" id="{1FFB6895-2C5A-4DCE-B065-DA0D10A72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33400" y="838200"/>
                  <a:ext cx="10015888" cy="5653651"/>
                </a:xfrm>
                <a:prstGeom prst="rect">
                  <a:avLst/>
                </a:prstGeom>
              </p:spPr>
            </p:pic>
            <p:pic>
              <p:nvPicPr>
                <p:cNvPr id="17" name="Рисунок 16">
                  <a:extLst>
                    <a:ext uri="{FF2B5EF4-FFF2-40B4-BE49-F238E27FC236}">
                      <a16:creationId xmlns="" xmlns:a16="http://schemas.microsoft.com/office/drawing/2014/main" id="{2E7F0691-5463-4148-9A3F-7F088A95B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001000" y="914400"/>
                  <a:ext cx="3676650" cy="3724275"/>
                </a:xfrm>
                <a:prstGeom prst="rect">
                  <a:avLst/>
                </a:prstGeom>
              </p:spPr>
            </p:pic>
            <p:sp>
              <p:nvSpPr>
                <p:cNvPr id="18" name="Прямоугольник 17">
                  <a:extLst>
                    <a:ext uri="{FF2B5EF4-FFF2-40B4-BE49-F238E27FC236}">
                      <a16:creationId xmlns="" xmlns:a16="http://schemas.microsoft.com/office/drawing/2014/main" id="{3CF95E54-656D-457A-B607-D5C8DC7C1BFD}"/>
                    </a:ext>
                  </a:extLst>
                </p:cNvPr>
                <p:cNvSpPr/>
                <p:nvPr/>
              </p:nvSpPr>
              <p:spPr>
                <a:xfrm>
                  <a:off x="7902569" y="4252721"/>
                  <a:ext cx="3873511" cy="223913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0" tIns="108000" rIns="144000" bIns="10800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sng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Новости проекта</a:t>
                  </a:r>
                  <a:r>
                    <a:rPr lang="ru-RU" sz="1400" b="1" u="sng" dirty="0">
                      <a:solidFill>
                        <a:schemeClr val="bg2">
                          <a:lumMod val="7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: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0C4B75A6-2793-4138-A3D2-7E5BC6870676}"/>
                    </a:ext>
                  </a:extLst>
                </p:cNvPr>
                <p:cNvSpPr txBox="1"/>
                <p:nvPr/>
              </p:nvSpPr>
              <p:spPr>
                <a:xfrm>
                  <a:off x="710038" y="5432848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 онлайн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C467DFC1-92E1-4522-AACC-D27EE72F5637}"/>
                    </a:ext>
                  </a:extLst>
                </p:cNvPr>
                <p:cNvSpPr txBox="1"/>
                <p:nvPr/>
              </p:nvSpPr>
              <p:spPr>
                <a:xfrm>
                  <a:off x="3178505" y="5296745"/>
                  <a:ext cx="2209800" cy="4308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Предъявите «Пушкинскую карту» для оплаты на кассе </a:t>
                  </a:r>
                </a:p>
              </p:txBody>
            </p:sp>
            <p:pic>
              <p:nvPicPr>
                <p:cNvPr id="21" name="Picture 2" descr="https://fessl.ru/quizzes/v-njom-russkaya-dusha/img/book.png">
                  <a:extLst>
                    <a:ext uri="{FF2B5EF4-FFF2-40B4-BE49-F238E27FC236}">
                      <a16:creationId xmlns="" xmlns:a16="http://schemas.microsoft.com/office/drawing/2014/main" id="{D47D4C71-4A53-4FF5-AF68-66A0A27B7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09600"/>
                  <a:ext cx="1371600" cy="19200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86ED5C5E-53F2-4589-A2C2-8289A216D4A4}"/>
                    </a:ext>
                  </a:extLst>
                </p:cNvPr>
                <p:cNvSpPr txBox="1"/>
                <p:nvPr/>
              </p:nvSpPr>
              <p:spPr>
                <a:xfrm flipH="1">
                  <a:off x="1838494" y="1268869"/>
                  <a:ext cx="5965646" cy="830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ПУШКИНСК</a:t>
                  </a: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АЯ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 КАРТА – ВАШ БИЛЕТ </a:t>
                  </a:r>
                  <a:b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</a:b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В 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МИР РОССИЙСКОЙ КУЛЬТУРЫ!</a:t>
                  </a:r>
                  <a:endParaRPr kumimoji="0" lang="ru-RU" sz="28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grpSp>
              <p:nvGrpSpPr>
                <p:cNvPr id="23" name="Группа 22"/>
                <p:cNvGrpSpPr/>
                <p:nvPr/>
              </p:nvGrpSpPr>
              <p:grpSpPr>
                <a:xfrm>
                  <a:off x="8089063" y="4520543"/>
                  <a:ext cx="3632067" cy="2266518"/>
                  <a:chOff x="1269973" y="1266955"/>
                  <a:chExt cx="2135425" cy="1416579"/>
                </a:xfrm>
              </p:grpSpPr>
              <p:sp>
                <p:nvSpPr>
                  <p:cNvPr id="26" name="Прямоугольник: скругленные углы 4">
                    <a:extLst>
                      <a:ext uri="{FF2B5EF4-FFF2-40B4-BE49-F238E27FC236}">
                        <a16:creationId xmlns="" xmlns:a16="http://schemas.microsoft.com/office/drawing/2014/main" id="{64510177-BC72-49BD-9548-7DC225F00375}"/>
                      </a:ext>
                    </a:extLst>
                  </p:cNvPr>
                  <p:cNvSpPr/>
                  <p:nvPr/>
                </p:nvSpPr>
                <p:spPr>
                  <a:xfrm>
                    <a:off x="1424022" y="1365599"/>
                    <a:ext cx="1981376" cy="1317935"/>
                  </a:xfrm>
                  <a:prstGeom prst="roundRect">
                    <a:avLst>
                      <a:gd name="adj" fmla="val 8176"/>
                    </a:avLst>
                  </a:prstGeom>
                  <a:solidFill>
                    <a:srgbClr val="9C304B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рямоугольник: скругленные углы 4">
                    <a:extLst>
                      <a:ext uri="{FF2B5EF4-FFF2-40B4-BE49-F238E27FC236}">
                        <a16:creationId xmlns="" xmlns:a16="http://schemas.microsoft.com/office/drawing/2014/main" id="{64510177-BC72-49BD-9548-7DC225F003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391498" y="1365737"/>
                    <a:ext cx="2013900" cy="1317796"/>
                  </a:xfrm>
                  <a:prstGeom prst="roundRect">
                    <a:avLst>
                      <a:gd name="adj" fmla="val 6477"/>
                    </a:avLst>
                  </a:prstGeom>
                  <a:gradFill flip="none" rotWithShape="1">
                    <a:gsLst>
                      <a:gs pos="0">
                        <a:schemeClr val="accent4">
                          <a:lumMod val="67000"/>
                          <a:alpha val="0"/>
                        </a:schemeClr>
                      </a:gs>
                      <a:gs pos="100000">
                        <a:schemeClr val="accent4">
                          <a:lumMod val="97000"/>
                          <a:lumOff val="3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8" name="Picture 2" descr="Александр Сергеевич Пушкин стихи и сказки | Лабиринт">
                    <a:extLst>
                      <a:ext uri="{FF2B5EF4-FFF2-40B4-BE49-F238E27FC236}">
                        <a16:creationId xmlns="" xmlns:a16="http://schemas.microsoft.com/office/drawing/2014/main" id="{38E3A49D-BCBA-43DD-AACD-C555FE332C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9973" y="1266955"/>
                    <a:ext cx="1159569" cy="1218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424022" y="2310159"/>
                    <a:ext cx="1001460" cy="1731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8" tIns="45718" rIns="45718" bIns="45718" numCol="1" spcCol="38100" rtlCol="0" anchor="t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FillTx/>
                        <a:latin typeface="Century Gothic" panose="020B0502020202020204" pitchFamily="34" charset="0"/>
                        <a:sym typeface="Helvetica"/>
                      </a:rPr>
                      <a:t>ПУШКИНСКАЯ КАРТА</a:t>
                    </a: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9601200" y="4878848"/>
                  <a:ext cx="2052419" cy="16312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algn="r" hangingPunct="0"/>
                  <a:r>
                    <a:rPr lang="ru-RU" sz="1250" dirty="0">
                      <a:solidFill>
                        <a:schemeClr val="bg1">
                          <a:lumMod val="8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Если вам от 14 до 22 лет – регистрируйтесь в программе онлайн и получайте возможность бесплатно посещать выставки и спектакли по Вашему выбору!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25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FillTx/>
                    <a:sym typeface="Helvetica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4BEF4BEA-DAF3-4177-9956-10A7DD035192}"/>
                    </a:ext>
                  </a:extLst>
                </p:cNvPr>
                <p:cNvSpPr txBox="1"/>
                <p:nvPr/>
              </p:nvSpPr>
              <p:spPr>
                <a:xfrm>
                  <a:off x="5669323" y="5437940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</a:t>
                  </a:r>
                  <a:r>
                    <a:rPr kumimoji="0" lang="en-US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на </a:t>
                  </a:r>
                  <a:r>
                    <a:rPr lang="en-US" sz="1100" u="sng" dirty="0">
                      <a:solidFill>
                        <a:srgbClr val="002060"/>
                      </a:solidFill>
                      <a:sym typeface="Helvetica"/>
                    </a:rPr>
                    <a:t>kassir.ru </a:t>
                  </a:r>
                  <a:endParaRPr kumimoji="0" lang="ru-RU" sz="1100" b="0" i="0" u="sng" strike="noStrike" cap="none" spc="0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p:grpSp>
          <p:pic>
            <p:nvPicPr>
              <p:cNvPr id="15" name="Рисунок 14">
                <a:extLst>
                  <a:ext uri="{FF2B5EF4-FFF2-40B4-BE49-F238E27FC236}">
                    <a16:creationId xmlns="" xmlns:a16="http://schemas.microsoft.com/office/drawing/2014/main" id="{739FFDB8-6EB2-4C0E-A93E-CC8B293190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rcRect r="6556"/>
              <a:stretch/>
            </p:blipFill>
            <p:spPr>
              <a:xfrm>
                <a:off x="369659" y="84396"/>
                <a:ext cx="11312535" cy="672165"/>
              </a:xfrm>
              <a:prstGeom prst="rect">
                <a:avLst/>
              </a:prstGeom>
            </p:spPr>
          </p:pic>
        </p:grp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A832BF44-E75D-43F0-8266-DB30AEEA044F}"/>
                </a:ext>
              </a:extLst>
            </p:cNvPr>
            <p:cNvSpPr/>
            <p:nvPr/>
          </p:nvSpPr>
          <p:spPr>
            <a:xfrm>
              <a:off x="8621695" y="3417599"/>
              <a:ext cx="907003" cy="1076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DB87150-32A7-430B-8B78-736A2196D650}"/>
                </a:ext>
              </a:extLst>
            </p:cNvPr>
            <p:cNvSpPr/>
            <p:nvPr/>
          </p:nvSpPr>
          <p:spPr>
            <a:xfrm>
              <a:off x="9845733" y="3591960"/>
              <a:ext cx="441267" cy="14184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-542887" y="5928117"/>
            <a:ext cx="1327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СТАРТ ИНФОРМАЦИОННОЙ 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КАМПАНИИ на региональном </a:t>
            </a:r>
            <a:r>
              <a:rPr kumimoji="0" lang="ru-RU" sz="2800" b="1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2021 года</a:t>
            </a:r>
            <a:endParaRPr kumimoji="0" lang="ru-RU" sz="2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-131234" y="-254207"/>
            <a:ext cx="11849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41" y="2248049"/>
            <a:ext cx="11391069" cy="26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1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187002" y="0"/>
            <a:ext cx="8778094" cy="193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 ПРОГРАММЫ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14 до 22 лет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r="1905"/>
          <a:stretch/>
        </p:blipFill>
        <p:spPr>
          <a:xfrm>
            <a:off x="7812157" y="762001"/>
            <a:ext cx="4487333" cy="2716358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87002" y="1839371"/>
            <a:ext cx="89172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ПРОГРАММЫ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2021−2023 гг.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 Программы −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2021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102" y="3740098"/>
            <a:ext cx="10394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«ПУШКИНСКОЙ КАРТЫ»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— 3 000 рублей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ctr"/>
            <a:r>
              <a:rPr lang="ru-RU" sz="3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рублей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выпускается на основе банковской карты платежной системы «МИР»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326150" y="735955"/>
            <a:ext cx="58589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программы − учреждения культуры</a:t>
            </a:r>
          </a:p>
          <a:p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Концертные организации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Выставочные залы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Культурные центры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r="1905"/>
          <a:stretch/>
        </p:blipFill>
        <p:spPr>
          <a:xfrm>
            <a:off x="4466182" y="762000"/>
            <a:ext cx="7344817" cy="444610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0" y="2430687"/>
            <a:ext cx="11639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эстрады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детская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ордена Трудового Красного Знамени государственная академическая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народного искусства имени Е.П.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Родыгина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1030531"/>
            <a:ext cx="9116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государственный академический театр оперы и балета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музыкальной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Камерный театр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4395552"/>
            <a:ext cx="6372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музей изобразительных искусств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наивного искусства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Культурно-просветительский центр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«Эрмитаж-Урал»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«Верх-Исетский»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7101176" y="4740346"/>
            <a:ext cx="4882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балета «Щелкунчик»</a:t>
            </a: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юного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929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106666" y="600393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0" y="117671"/>
            <a:ext cx="82039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областной краеведческий музей им. О.Е.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Клера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и археологии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Художественный музей Эрнста Неизвестного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Музейно-выставочный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«Дом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Поклевских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-Козелл»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Чайковского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памяти представителей Российского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Императорского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Напольная школа в городе Алапаевске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Асбестовский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города Полевского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земледелия и крестьянского быта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Сысертский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музей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декабристов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992172" y="3342865"/>
            <a:ext cx="4882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Нижнетагильская 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им. Д.Н.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Мамина-Сибиряка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театр (г. Н. Тагил)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05914" y="1283664"/>
            <a:ext cx="8962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музыки, драмы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Новоуральского городского округа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драмы им. А.П.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Ирбитский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имени А.Н.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202099" y="3452623"/>
            <a:ext cx="767241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Нижнесинячихинский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музей-заповедник деревянного зодчества и народного искусства имени И.Д.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Самойлова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05914" y="4837158"/>
            <a:ext cx="896282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Краснотурьинский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Каменска-Уральского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что пойти 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047605" y="884421"/>
            <a:ext cx="519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Афиша событий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clck.ru/XEpgA)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0" y="41961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6017618"/>
            <a:ext cx="1162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://www.culture.ru/pushkinskaya-karta/afisha/sverdlovskaya-oblast</a:t>
            </a:r>
            <a:endParaRPr kumimoji="0" lang="ru-RU" sz="300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596" y="2356015"/>
            <a:ext cx="6285475" cy="35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24450" y="298633"/>
            <a:ext cx="1166153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ДЕЙСТВИЯ ПОЛЬЗОВАТЕЛЯ </a:t>
            </a:r>
          </a:p>
          <a:p>
            <a:pPr marL="166158" lvl="0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ПРОГРАММЫ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14-22 ЛЕТ)</a:t>
            </a:r>
          </a:p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8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Получение карты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регистрация на портале 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85800" lvl="0" indent="-685800">
              <a:buFontTx/>
              <a:buChar char="-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приложения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Культура»</a:t>
            </a:r>
          </a:p>
          <a:p>
            <a:pPr lvl="0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</a:t>
            </a:r>
            <a:r>
              <a:rPr lang="ru-RU" sz="4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и покупка билета на мероприятие</a:t>
            </a:r>
          </a:p>
          <a:p>
            <a:pPr lvl="0" defTabSz="914400">
              <a:spcBef>
                <a:spcPts val="600"/>
              </a:spcBef>
              <a:defRPr/>
            </a:pPr>
            <a:r>
              <a:rPr kumimoji="0" lang="ru-RU" sz="4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Посещение мероприятия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r="1905"/>
          <a:stretch/>
        </p:blipFill>
        <p:spPr>
          <a:xfrm>
            <a:off x="8681653" y="145775"/>
            <a:ext cx="3765450" cy="227937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378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получить подтверждённую 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учётную запись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https://clck.ru/EwB9S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i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3706050"/>
            <a:ext cx="93235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учётную запись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еречень адресов –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://clck.ru/UZdKw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5110" y="346824"/>
            <a:ext cx="28194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5110" y="370605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642</Words>
  <Application>Microsoft Office PowerPoint</Application>
  <PresentationFormat>Произвольный</PresentationFormat>
  <Paragraphs>181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Учреждений Культуры в рамках проекта «Пушкинская Карта».</dc:title>
  <dc:creator>Мышакова Елена Олеговна</dc:creator>
  <cp:lastModifiedBy>20200128</cp:lastModifiedBy>
  <cp:revision>108</cp:revision>
  <cp:lastPrinted>2021-08-10T06:42:30Z</cp:lastPrinted>
  <dcterms:created xsi:type="dcterms:W3CDTF">2021-07-10T22:30:12Z</dcterms:created>
  <dcterms:modified xsi:type="dcterms:W3CDTF">2022-01-25T10:42:35Z</dcterms:modified>
</cp:coreProperties>
</file>